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668" r:id="rId3"/>
    <p:sldId id="711" r:id="rId4"/>
    <p:sldId id="708" r:id="rId5"/>
    <p:sldId id="709" r:id="rId6"/>
    <p:sldId id="767" r:id="rId7"/>
    <p:sldId id="710" r:id="rId8"/>
    <p:sldId id="686" r:id="rId9"/>
    <p:sldId id="713" r:id="rId10"/>
    <p:sldId id="714" r:id="rId11"/>
    <p:sldId id="715" r:id="rId12"/>
    <p:sldId id="717" r:id="rId13"/>
    <p:sldId id="716" r:id="rId14"/>
    <p:sldId id="762" r:id="rId15"/>
    <p:sldId id="718" r:id="rId16"/>
    <p:sldId id="720" r:id="rId17"/>
    <p:sldId id="765" r:id="rId18"/>
    <p:sldId id="721" r:id="rId19"/>
    <p:sldId id="722" r:id="rId20"/>
    <p:sldId id="723" r:id="rId21"/>
    <p:sldId id="732" r:id="rId22"/>
    <p:sldId id="73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39" r:id="rId32"/>
    <p:sldId id="740" r:id="rId33"/>
    <p:sldId id="712" r:id="rId34"/>
    <p:sldId id="736" r:id="rId35"/>
    <p:sldId id="737" r:id="rId36"/>
    <p:sldId id="735" r:id="rId37"/>
    <p:sldId id="749" r:id="rId38"/>
    <p:sldId id="741" r:id="rId39"/>
    <p:sldId id="745" r:id="rId40"/>
    <p:sldId id="748" r:id="rId41"/>
    <p:sldId id="738" r:id="rId42"/>
    <p:sldId id="744" r:id="rId43"/>
    <p:sldId id="746" r:id="rId44"/>
    <p:sldId id="747" r:id="rId45"/>
    <p:sldId id="743" r:id="rId46"/>
    <p:sldId id="750" r:id="rId47"/>
    <p:sldId id="742" r:id="rId48"/>
    <p:sldId id="751" r:id="rId49"/>
    <p:sldId id="768" r:id="rId50"/>
    <p:sldId id="752" r:id="rId51"/>
    <p:sldId id="753" r:id="rId52"/>
    <p:sldId id="754" r:id="rId53"/>
    <p:sldId id="755" r:id="rId54"/>
    <p:sldId id="756" r:id="rId55"/>
    <p:sldId id="770" r:id="rId56"/>
    <p:sldId id="757" r:id="rId57"/>
    <p:sldId id="759" r:id="rId58"/>
    <p:sldId id="734" r:id="rId59"/>
    <p:sldId id="766" r:id="rId60"/>
    <p:sldId id="664" r:id="rId61"/>
    <p:sldId id="57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9" autoAdjust="0"/>
    <p:restoredTop sz="95984" autoAdjust="0"/>
  </p:normalViewPr>
  <p:slideViewPr>
    <p:cSldViewPr>
      <p:cViewPr varScale="1">
        <p:scale>
          <a:sx n="100" d="100"/>
          <a:sy n="100" d="100"/>
        </p:scale>
        <p:origin x="56" y="5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</p:sldLst>
  </p:outlineViewPr>
  <p:notesTextViewPr>
    <p:cViewPr>
      <p:scale>
        <a:sx n="400" d="100"/>
        <a:sy n="4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3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5" Type="http://schemas.openxmlformats.org/officeDocument/2006/relationships/slide" Target="slides/slide5.xml"/><Relationship Id="rId61" Type="http://schemas.openxmlformats.org/officeDocument/2006/relationships/slide" Target="slides/slide61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56" Type="http://schemas.openxmlformats.org/officeDocument/2006/relationships/slide" Target="slides/slide56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59" Type="http://schemas.openxmlformats.org/officeDocument/2006/relationships/slide" Target="slides/slide59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57" Type="http://schemas.openxmlformats.org/officeDocument/2006/relationships/slide" Target="slides/slide57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60" Type="http://schemas.openxmlformats.org/officeDocument/2006/relationships/slide" Target="slides/slide6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E5AB1B-8F6A-4CCF-AF1F-1BB394564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CE7C4F-5A24-4AA1-A67D-0FB2FD309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FEF3C-73D7-409C-9AF7-A7982BA58D87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6E7764-D258-4564-BE52-F23F7CA2D1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952FB4-44DB-469D-9631-363519BEF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973B2-9E7B-45F5-B46C-95EAE66AD0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62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68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15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25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22F16A-6DFB-4F84-81FC-898FC471C545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2024-25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UD6.3 – Componentes</a:t>
            </a:r>
            <a:b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2024-25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 se han utilizado anteriormente.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alinear el contenido verticalmente y horizontalmente dentro de estos componentes se utilizan las propiedades: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Arrangement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 principal (columnas: vertical, filas: horizontal).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Alignement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 secundario (columnas: horizontal, filas: vertical).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373648-FC9E-407A-B65A-0C3BAB7A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0"/>
          <a:stretch/>
        </p:blipFill>
        <p:spPr>
          <a:xfrm>
            <a:off x="1055440" y="4499188"/>
            <a:ext cx="4680000" cy="14671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66229A-FFF1-47F0-8C7C-CD60433F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39" b="-1389"/>
          <a:stretch/>
        </p:blipFill>
        <p:spPr>
          <a:xfrm>
            <a:off x="6456560" y="4499188"/>
            <a:ext cx="4680000" cy="14671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6393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3;p14">
            <a:extLst>
              <a:ext uri="{FF2B5EF4-FFF2-40B4-BE49-F238E27FC236}">
                <a16:creationId xmlns:a16="http://schemas.microsoft.com/office/drawing/2014/main" id="{87477A63-EADA-4DB2-B68D-44F70CF53315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Valores para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Arrangement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 principal (columnas: vertical, filas: horizontal).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Center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centrada.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SpaceEvenly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mismo espacio entre los elementos y en la parte superior e inferior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SpaceBetween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mismo espacio entre los elementos pero no deja en la parte superior ni inferior.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SpaceArround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mismo espacio arriba y debajo de cada elemento (entre objetos habrá el doble de 				     espacio que arriba y abajo.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spacedBy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indica el espacio entre elementos en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Top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 la parte superior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alineación a la parte inferior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al principio de la línea según sentido de lectura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Row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al final de la línea según sentido de lectura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Row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SpaceEvenly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SpaceBetween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SpaceArround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spacedBy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(16.dp)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2CF55C-B743-47DD-B783-8B307BDC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6" t="10918" r="16717" b="63976"/>
          <a:stretch/>
        </p:blipFill>
        <p:spPr>
          <a:xfrm>
            <a:off x="1004351" y="5318780"/>
            <a:ext cx="1821121" cy="12338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22DA63-0141-498D-B71D-99A8C90BA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6" t="10918" r="16717" b="63976"/>
          <a:stretch/>
        </p:blipFill>
        <p:spPr>
          <a:xfrm>
            <a:off x="3791744" y="5318780"/>
            <a:ext cx="1821121" cy="12338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B93EFC-2760-4864-A34E-6218A1AFB8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6" t="10918" r="16717" b="63976"/>
          <a:stretch/>
        </p:blipFill>
        <p:spPr>
          <a:xfrm>
            <a:off x="6579137" y="5312584"/>
            <a:ext cx="1821121" cy="12338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5D76AA-0C3A-403E-A442-0D2009ACF2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6" t="10921" r="16638" b="63969"/>
          <a:stretch/>
        </p:blipFill>
        <p:spPr>
          <a:xfrm>
            <a:off x="9366530" y="5312585"/>
            <a:ext cx="1821121" cy="12338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7091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3;p14">
            <a:extLst>
              <a:ext uri="{FF2B5EF4-FFF2-40B4-BE49-F238E27FC236}">
                <a16:creationId xmlns:a16="http://schemas.microsoft.com/office/drawing/2014/main" id="{87477A63-EADA-4DB2-B68D-44F70CF53315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indicar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(proporción) que debe tener un componente dentro de otro con con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97796F-4029-4B7B-A8DC-7BF6ACA3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31" y="2662401"/>
            <a:ext cx="3566226" cy="388405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2CF3FC-A346-435B-A1FC-205CD9AE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3722917"/>
            <a:ext cx="2605901" cy="1763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531C3FE-EFDA-4C37-AAE9-67C97A61697C}"/>
              </a:ext>
            </a:extLst>
          </p:cNvPr>
          <p:cNvCxnSpPr>
            <a:cxnSpLocks/>
          </p:cNvCxnSpPr>
          <p:nvPr/>
        </p:nvCxnSpPr>
        <p:spPr>
          <a:xfrm>
            <a:off x="6126408" y="4599709"/>
            <a:ext cx="890416" cy="471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064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Valores para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 secundario (columnas: horizontal, filas: vertical).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al principio de la línea según sentido de lectura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al final de la línea según sentido de lectura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CenterHorizontally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centrada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Column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 la parte superior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Row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a la parte inferior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Row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CenterVertically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alineación centrada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solo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Row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6450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Componentes Flow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FlowColumn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FlowRow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similares a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cuando los elementos no caben en una única columna/fila entonces se pasarán a la siguiente columna/fila.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F929EAF-CB1F-4E10-804B-512F266155B8}"/>
              </a:ext>
            </a:extLst>
          </p:cNvPr>
          <p:cNvCxnSpPr>
            <a:cxnSpLocks/>
          </p:cNvCxnSpPr>
          <p:nvPr/>
        </p:nvCxnSpPr>
        <p:spPr>
          <a:xfrm>
            <a:off x="6312024" y="4157855"/>
            <a:ext cx="792088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F502CF6C-0EB2-4FB3-AD68-59370AEF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926" y="2132856"/>
            <a:ext cx="3824082" cy="405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0021B4-2723-4620-9DE2-9924BCCB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3" r="895" b="75960"/>
          <a:stretch/>
        </p:blipFill>
        <p:spPr>
          <a:xfrm>
            <a:off x="7248128" y="3721437"/>
            <a:ext cx="3205128" cy="872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0509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hay demasiados componentes en la pantalla es posible que algunos queden fuera del alcance del usuario (fuera de la parte visible de la pantalla).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 explicación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indicó que se pueden usar los modificadores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deslizar y poder alcanzar todo el contenido.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usar esos modificadores se carga todo el contenido del componente en la memoriam RAM se vaya a visualizar o no, lo que provoca que la aplicación no esté optimizada.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solucionar esto están los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estudiarán a continuación.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 tienen un parámetro que por defecto crea un estado con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rememberSaveable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gestionar automáticamente el estado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esos componentes.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tener una serie de componentes organizados en fila, en columna o en cuadrícula.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ventajas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muy importantes: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caso de que el contenido no quepa en el espacio disponible,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podrá hacer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 tener que añadir nada más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se cargan los componentes que se ven en pantalla, el anterior y el siguiente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manera que se optimiza el uso de memoria.</a:t>
            </a:r>
          </a:p>
        </p:txBody>
      </p:sp>
    </p:spTree>
    <p:extLst>
      <p:ext uri="{BB962C8B-B14F-4D97-AF65-F5344CB8AC3E}">
        <p14:creationId xmlns:p14="http://schemas.microsoft.com/office/powerpoint/2010/main" val="5048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disponibles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LazyColumn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LazyVerticalGrid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LazyhorizontalGrid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LazyVerticalStaggeredGrid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LazyHorizontalStaggeredGrid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organizan el contenido en forma de cuadrícula.</a:t>
            </a:r>
          </a:p>
        </p:txBody>
      </p:sp>
    </p:spTree>
    <p:extLst>
      <p:ext uri="{BB962C8B-B14F-4D97-AF65-F5344CB8AC3E}">
        <p14:creationId xmlns:p14="http://schemas.microsoft.com/office/powerpoint/2010/main" val="70926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componentes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varios parámetros comunes: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reverseLayout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booleano que indica si los elementos se deben mostrar en orden inverso, por defecto es false.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userScrollEnabled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booleano que indica si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 activo o no, por defecto es true.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organizar en cuadrícula tienen los parámetros: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 una cuadrícula vertical indica el número de columnas.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 una cuadrícula horizontal indica el número de filas.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añadir contenido a los elementos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usan los siguientes bloques: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añade un elemento al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recorre una lista y añade cada elemento de la lista al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68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LazyColumn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2245A7-5913-4F89-8BE0-CA280B8F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232238"/>
            <a:ext cx="2506065" cy="53142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DFD3790-3473-4933-8306-156A69CFDA76}"/>
              </a:ext>
            </a:extLst>
          </p:cNvPr>
          <p:cNvCxnSpPr>
            <a:cxnSpLocks/>
          </p:cNvCxnSpPr>
          <p:nvPr/>
        </p:nvCxnSpPr>
        <p:spPr>
          <a:xfrm>
            <a:off x="6816080" y="3861048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E72F47D-2ADB-42DD-8DA6-3CA6E4F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74" y="1232515"/>
            <a:ext cx="4703278" cy="53142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D04E604-488C-4D53-BFA4-9DC6DE7D2258}"/>
              </a:ext>
            </a:extLst>
          </p:cNvPr>
          <p:cNvCxnSpPr>
            <a:cxnSpLocks/>
          </p:cNvCxnSpPr>
          <p:nvPr/>
        </p:nvCxnSpPr>
        <p:spPr>
          <a:xfrm>
            <a:off x="1678112" y="1425476"/>
            <a:ext cx="388788" cy="47342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8690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el diseño gráfico o disposición de los elementos.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la manera en la que se colocan los elementos dentro de una interfaz.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 una serie de componentes que permiten agrupar a otros componentes y ayudan al diseño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las diferentes pantallas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Anteriormente ya se han usado algunos componentes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5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LazyRow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DFD3790-3473-4933-8306-156A69CFDA76}"/>
              </a:ext>
            </a:extLst>
          </p:cNvPr>
          <p:cNvCxnSpPr>
            <a:cxnSpLocks/>
          </p:cNvCxnSpPr>
          <p:nvPr/>
        </p:nvCxnSpPr>
        <p:spPr>
          <a:xfrm>
            <a:off x="6816080" y="3861048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013D691-5F75-4124-B809-49FFE334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681" y="1230433"/>
            <a:ext cx="2505600" cy="53132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6E5738-05EB-48C4-B733-EE3A8501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45" y="1227642"/>
            <a:ext cx="4736735" cy="5312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F8A704-8772-4C33-9C1A-8C20BF576C48}"/>
              </a:ext>
            </a:extLst>
          </p:cNvPr>
          <p:cNvCxnSpPr>
            <a:cxnSpLocks/>
          </p:cNvCxnSpPr>
          <p:nvPr/>
        </p:nvCxnSpPr>
        <p:spPr>
          <a:xfrm>
            <a:off x="1652712" y="1273076"/>
            <a:ext cx="388788" cy="47342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789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LazyRow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StickyHeaders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5913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comportamiento muy habitual con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LazyColumn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LazyRow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las cabeceras "pegajosas" usadas en la aplicación contactos.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usar estas cabeceras se utiliza el elemento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stickyHeader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se deben agrupar los elementos a mostrar por algún criterio como puede ser la primera letra.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tiene un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puede recorrer para rellenar el contenido de la lista.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21F83A-2E18-4FE7-B09B-A58C392E7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6" b="42642"/>
          <a:stretch/>
        </p:blipFill>
        <p:spPr>
          <a:xfrm>
            <a:off x="3470711" y="2132856"/>
            <a:ext cx="1738800" cy="16954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3671D2-1DCE-4204-B04D-52281B70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6" b="42642"/>
          <a:stretch/>
        </p:blipFill>
        <p:spPr>
          <a:xfrm>
            <a:off x="6982491" y="2132856"/>
            <a:ext cx="1738800" cy="16954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1E15BCF-B177-42FB-962E-04116E4A1518}"/>
              </a:ext>
            </a:extLst>
          </p:cNvPr>
          <p:cNvCxnSpPr>
            <a:cxnSpLocks/>
          </p:cNvCxnSpPr>
          <p:nvPr/>
        </p:nvCxnSpPr>
        <p:spPr>
          <a:xfrm flipH="1" flipV="1">
            <a:off x="8400256" y="2386252"/>
            <a:ext cx="1080120" cy="751236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5410A02-7177-4736-B682-5B219BB46013}"/>
              </a:ext>
            </a:extLst>
          </p:cNvPr>
          <p:cNvCxnSpPr>
            <a:cxnSpLocks/>
          </p:cNvCxnSpPr>
          <p:nvPr/>
        </p:nvCxnSpPr>
        <p:spPr>
          <a:xfrm flipH="1" flipV="1">
            <a:off x="4861518" y="2386252"/>
            <a:ext cx="1080120" cy="751236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AA013599-7E4C-4C04-821B-1ECAAB32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33" y="5013176"/>
            <a:ext cx="7180334" cy="5852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7088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5913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LazyColumn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LazyRow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StickyHeaders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5410A02-7177-4736-B682-5B219BB46013}"/>
              </a:ext>
            </a:extLst>
          </p:cNvPr>
          <p:cNvCxnSpPr>
            <a:cxnSpLocks/>
          </p:cNvCxnSpPr>
          <p:nvPr/>
        </p:nvCxnSpPr>
        <p:spPr>
          <a:xfrm flipH="1" flipV="1">
            <a:off x="4861518" y="2386252"/>
            <a:ext cx="1080120" cy="75123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81DB3249-CD2B-45F3-A940-E514E1B9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08" y="1230066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7BAD7C-3C61-4722-B359-EB1DC7F6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1230066"/>
            <a:ext cx="5935914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6264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LazyVerticalGrid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LazyHorizontalGrid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organizar los elementos en cuadrícula por columnas o por filas.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elementos ocuparán el mismo espacio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el espacio que ocupan es el espacio del elemento más grande.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indicar el número de columnas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usa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para indicar el número de filas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usa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valor: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GridCells.Fixed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número_columnas</a:t>
            </a:r>
            <a:r>
              <a:rPr lang="es-E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/filas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GridCells.Adaptative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tamaño_mínimo_columna</a:t>
            </a:r>
            <a:r>
              <a:rPr lang="es-E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66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LazyVerticalGrid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AC6DBE3-7438-4095-9816-86FCA3F5B7E4}"/>
              </a:ext>
            </a:extLst>
          </p:cNvPr>
          <p:cNvCxnSpPr>
            <a:cxnSpLocks/>
          </p:cNvCxnSpPr>
          <p:nvPr/>
        </p:nvCxnSpPr>
        <p:spPr>
          <a:xfrm>
            <a:off x="5015880" y="3852705"/>
            <a:ext cx="648072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323DAC57-20F4-44D1-B4A8-9ACC48AE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196566"/>
            <a:ext cx="4207680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0A73B6-E414-4601-9D84-8903BEBF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41" y="1196566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703C6D8-7337-469B-BDCC-B205DF7F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84" y="1232856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D68206B-ED71-4F4D-8694-5ADF22D6FB47}"/>
              </a:ext>
            </a:extLst>
          </p:cNvPr>
          <p:cNvCxnSpPr>
            <a:cxnSpLocks/>
          </p:cNvCxnSpPr>
          <p:nvPr/>
        </p:nvCxnSpPr>
        <p:spPr>
          <a:xfrm>
            <a:off x="8400256" y="3853366"/>
            <a:ext cx="648072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DC334DA-04EE-4ABC-BFA3-3F9AA58535E3}"/>
              </a:ext>
            </a:extLst>
          </p:cNvPr>
          <p:cNvCxnSpPr>
            <a:cxnSpLocks/>
          </p:cNvCxnSpPr>
          <p:nvPr/>
        </p:nvCxnSpPr>
        <p:spPr>
          <a:xfrm>
            <a:off x="9336360" y="2551802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D53FF5-01DC-40BE-B883-ED9871898E88}"/>
              </a:ext>
            </a:extLst>
          </p:cNvPr>
          <p:cNvCxnSpPr>
            <a:cxnSpLocks/>
          </p:cNvCxnSpPr>
          <p:nvPr/>
        </p:nvCxnSpPr>
        <p:spPr>
          <a:xfrm>
            <a:off x="9336360" y="3161021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52A0555-2D01-4EE6-8879-913C1F981280}"/>
              </a:ext>
            </a:extLst>
          </p:cNvPr>
          <p:cNvCxnSpPr>
            <a:cxnSpLocks/>
          </p:cNvCxnSpPr>
          <p:nvPr/>
        </p:nvCxnSpPr>
        <p:spPr>
          <a:xfrm>
            <a:off x="9336360" y="3767917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6E245AA-25D9-41FC-B2C2-9B7CE1FCAF23}"/>
              </a:ext>
            </a:extLst>
          </p:cNvPr>
          <p:cNvCxnSpPr>
            <a:cxnSpLocks/>
          </p:cNvCxnSpPr>
          <p:nvPr/>
        </p:nvCxnSpPr>
        <p:spPr>
          <a:xfrm>
            <a:off x="9336360" y="4377136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FAD29D-7737-4A3A-9F22-0F5869546E37}"/>
              </a:ext>
            </a:extLst>
          </p:cNvPr>
          <p:cNvCxnSpPr>
            <a:cxnSpLocks/>
          </p:cNvCxnSpPr>
          <p:nvPr/>
        </p:nvCxnSpPr>
        <p:spPr>
          <a:xfrm>
            <a:off x="9336360" y="4985103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BF178C6-80B9-4525-BB70-8E26AF1D9F70}"/>
              </a:ext>
            </a:extLst>
          </p:cNvPr>
          <p:cNvCxnSpPr>
            <a:cxnSpLocks/>
          </p:cNvCxnSpPr>
          <p:nvPr/>
        </p:nvCxnSpPr>
        <p:spPr>
          <a:xfrm>
            <a:off x="10416459" y="1916832"/>
            <a:ext cx="0" cy="3888432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F393DD6E-AE54-4C77-ACDB-92D2F4952AA9}"/>
              </a:ext>
            </a:extLst>
          </p:cNvPr>
          <p:cNvCxnSpPr>
            <a:cxnSpLocks/>
          </p:cNvCxnSpPr>
          <p:nvPr/>
        </p:nvCxnSpPr>
        <p:spPr>
          <a:xfrm>
            <a:off x="9336360" y="5589240"/>
            <a:ext cx="216024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1784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LazyHorizontalGrid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AC6DBE3-7438-4095-9816-86FCA3F5B7E4}"/>
              </a:ext>
            </a:extLst>
          </p:cNvPr>
          <p:cNvCxnSpPr>
            <a:cxnSpLocks/>
          </p:cNvCxnSpPr>
          <p:nvPr/>
        </p:nvCxnSpPr>
        <p:spPr>
          <a:xfrm>
            <a:off x="6672064" y="3854189"/>
            <a:ext cx="1224136" cy="685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2D5B216A-0420-43C8-9840-4095A4B5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1" y="1228010"/>
            <a:ext cx="4192224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939DDC-F002-4B66-801B-B4098204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1" y="1228010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B4FCCB7-DB4C-4FE1-AE9E-E070EF26F066}"/>
              </a:ext>
            </a:extLst>
          </p:cNvPr>
          <p:cNvCxnSpPr>
            <a:cxnSpLocks/>
          </p:cNvCxnSpPr>
          <p:nvPr/>
        </p:nvCxnSpPr>
        <p:spPr>
          <a:xfrm>
            <a:off x="8184232" y="3317813"/>
            <a:ext cx="2232248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3C1A9B4-AEA5-4AAC-B6D7-0A3750B4105F}"/>
              </a:ext>
            </a:extLst>
          </p:cNvPr>
          <p:cNvCxnSpPr>
            <a:cxnSpLocks/>
          </p:cNvCxnSpPr>
          <p:nvPr/>
        </p:nvCxnSpPr>
        <p:spPr>
          <a:xfrm>
            <a:off x="8184232" y="4689050"/>
            <a:ext cx="2232248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2B5ED1-D180-43D0-813A-290774801D0C}"/>
              </a:ext>
            </a:extLst>
          </p:cNvPr>
          <p:cNvCxnSpPr>
            <a:cxnSpLocks/>
          </p:cNvCxnSpPr>
          <p:nvPr/>
        </p:nvCxnSpPr>
        <p:spPr>
          <a:xfrm>
            <a:off x="8916521" y="1940714"/>
            <a:ext cx="0" cy="4152582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AF55771-88AF-4D8C-8E19-FD76749F94BA}"/>
              </a:ext>
            </a:extLst>
          </p:cNvPr>
          <p:cNvCxnSpPr>
            <a:cxnSpLocks/>
          </p:cNvCxnSpPr>
          <p:nvPr/>
        </p:nvCxnSpPr>
        <p:spPr>
          <a:xfrm>
            <a:off x="9629854" y="1940714"/>
            <a:ext cx="0" cy="4152582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2344763-9600-46D2-9722-C0697D06CDE1}"/>
              </a:ext>
            </a:extLst>
          </p:cNvPr>
          <p:cNvCxnSpPr>
            <a:cxnSpLocks/>
          </p:cNvCxnSpPr>
          <p:nvPr/>
        </p:nvCxnSpPr>
        <p:spPr>
          <a:xfrm>
            <a:off x="8184232" y="6071509"/>
            <a:ext cx="2232248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1639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Staggered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LazyVerticalStaggeredGrid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LazyHorizontalStaggeredGrid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similares a los anteriores pero cada elemento ocupa el espacio de su contenido.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más usados con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LazyVerticalStaggeredGrid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número de columnas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verticalSpacing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espacio vertical entre elementos.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horizontalArrangment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espacio horizontal entre elementos.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más usados con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LazyHorizontalStaggeredGrid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número de filas.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horizontalSpacing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espacio horizontal entre elementos.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vertivalArrangment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espacio vertical entre elementos.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cantidad de filas y columnas se indica con el valor: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StaggeredGridCells.Fixed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0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número_columnas</a:t>
            </a:r>
            <a:r>
              <a:rPr lang="es-E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/filas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StaggeredGridCells.Adaptative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0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tamaño_mínimo_columna</a:t>
            </a:r>
            <a:r>
              <a:rPr lang="es-E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0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261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LazyVerticalStaggeredGrid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82EA602-0A5C-4AFC-8C66-2ED050C7E788}"/>
              </a:ext>
            </a:extLst>
          </p:cNvPr>
          <p:cNvCxnSpPr>
            <a:cxnSpLocks/>
          </p:cNvCxnSpPr>
          <p:nvPr/>
        </p:nvCxnSpPr>
        <p:spPr>
          <a:xfrm>
            <a:off x="6384032" y="3854189"/>
            <a:ext cx="1512168" cy="685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0390B91-3F97-4FF7-B231-66B52854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14" y="1227087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C9792F-9CB7-4C71-9BC8-34772CC8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003" y="1223164"/>
            <a:ext cx="3987315" cy="5323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278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LazyHorizontalStaggeredGrid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82EA602-0A5C-4AFC-8C66-2ED050C7E788}"/>
              </a:ext>
            </a:extLst>
          </p:cNvPr>
          <p:cNvCxnSpPr>
            <a:cxnSpLocks/>
          </p:cNvCxnSpPr>
          <p:nvPr/>
        </p:nvCxnSpPr>
        <p:spPr>
          <a:xfrm>
            <a:off x="6384032" y="3854189"/>
            <a:ext cx="1512168" cy="685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943D7911-699A-45F2-B480-A659C48B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64" y="1223746"/>
            <a:ext cx="3965740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E766EF-A443-4961-B0FF-178C1805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12" y="1232856"/>
            <a:ext cx="2505773" cy="531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3486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Gestionar el estado en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puede ver en la definición de los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gestiona automáticamente el estado del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interesante crear una variable propia para gestionar el estado y saber: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Dirección en la que el usuario está haciendo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Cantidad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realizada.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Cuál es el índice del primer elemento visible.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A02683-75CC-49B2-B5C2-554C751B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115" y="2188286"/>
            <a:ext cx="4797769" cy="14875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065A54E-6E6D-4DD4-9B65-DBBEE43CDF14}"/>
              </a:ext>
            </a:extLst>
          </p:cNvPr>
          <p:cNvCxnSpPr>
            <a:cxnSpLocks/>
          </p:cNvCxnSpPr>
          <p:nvPr/>
        </p:nvCxnSpPr>
        <p:spPr>
          <a:xfrm flipH="1">
            <a:off x="7608168" y="2288689"/>
            <a:ext cx="1440160" cy="64339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9018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Jetpack Compose hay muchos componentes que ayudan a diseñar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aplicación: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7ED8611-4D70-4A66-9D92-6109EA08C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109446"/>
              </p:ext>
            </p:extLst>
          </p:nvPr>
        </p:nvGraphicFramePr>
        <p:xfrm>
          <a:off x="1579724" y="1700808"/>
          <a:ext cx="977286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6430">
                  <a:extLst>
                    <a:ext uri="{9D8B030D-6E8A-4147-A177-3AD203B41FA5}">
                      <a16:colId xmlns:a16="http://schemas.microsoft.com/office/drawing/2014/main" val="1769792137"/>
                    </a:ext>
                  </a:extLst>
                </a:gridCol>
                <a:gridCol w="4886430">
                  <a:extLst>
                    <a:ext uri="{9D8B030D-6E8A-4147-A177-3AD203B41FA5}">
                      <a16:colId xmlns:a16="http://schemas.microsoft.com/office/drawing/2014/main" val="1060590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_tradnl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ConstraintLayout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16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Card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Scaffold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79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TopAppBar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5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BoxWithConstraints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BottomBar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69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Column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NavigationDrawer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78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Row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NavigationRail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857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LazyRow</a:t>
                      </a: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</a:t>
                      </a: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LazyColumn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Layout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6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LazyVerticalGrid</a:t>
                      </a: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</a:t>
                      </a: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LazyHorizontalGrid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DropDownMenu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09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HorizontalPager</a:t>
                      </a: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</a:t>
                      </a: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VerticalPager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BottomSheets</a:t>
                      </a: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</a:t>
                      </a: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SideSheets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9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LazyVerticalStaggeredGrid</a:t>
                      </a: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</a:t>
                      </a:r>
                      <a:r>
                        <a:rPr lang="es-ES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LazyHorizontalStaggeredGrid</a:t>
                      </a: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r>
                        <a:rPr lang="es-ES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98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000" marR="0" lvl="0" indent="-3060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  <a:tabLst/>
                        <a:defRPr/>
                      </a:pPr>
                      <a:endParaRPr lang="es-ES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847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1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Gestionar el estado en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5937397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crea un estado propio para guardar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componente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LazyVerticalStaggeredGrid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se asigna a dicho componente.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crea un estado para mostrar/ocultar un botón. Este estado depende del estado anterior así que se debe utilizar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derivedStateOf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estado para el botón cambia cuando el primer ítem de la lista ya no está visible completamente.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el botón utiliza una corrutina (se verán más adelante) para mover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primer elemento de la lista.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239444-FBB0-4CB1-8D82-CB40B1FC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42" y="1161922"/>
            <a:ext cx="4158615" cy="5385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12BFA48-FA33-438A-80E9-D30C9B52B43A}"/>
              </a:ext>
            </a:extLst>
          </p:cNvPr>
          <p:cNvCxnSpPr>
            <a:cxnSpLocks/>
          </p:cNvCxnSpPr>
          <p:nvPr/>
        </p:nvCxnSpPr>
        <p:spPr>
          <a:xfrm flipH="1">
            <a:off x="9565361" y="1932674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2D4F878-0111-482D-BC6E-D5E5B0596F81}"/>
              </a:ext>
            </a:extLst>
          </p:cNvPr>
          <p:cNvCxnSpPr>
            <a:cxnSpLocks/>
          </p:cNvCxnSpPr>
          <p:nvPr/>
        </p:nvCxnSpPr>
        <p:spPr>
          <a:xfrm flipH="1" flipV="1">
            <a:off x="8930497" y="2037399"/>
            <a:ext cx="1106643" cy="23947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BE9ED74-267A-4D8D-A89A-64BB2A13386B}"/>
              </a:ext>
            </a:extLst>
          </p:cNvPr>
          <p:cNvCxnSpPr>
            <a:cxnSpLocks/>
          </p:cNvCxnSpPr>
          <p:nvPr/>
        </p:nvCxnSpPr>
        <p:spPr>
          <a:xfrm flipH="1" flipV="1">
            <a:off x="8922957" y="3136391"/>
            <a:ext cx="1114183" cy="22060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A41E863-7DB3-4E2D-82CC-2BAE262EF07C}"/>
              </a:ext>
            </a:extLst>
          </p:cNvPr>
          <p:cNvCxnSpPr>
            <a:cxnSpLocks/>
          </p:cNvCxnSpPr>
          <p:nvPr/>
        </p:nvCxnSpPr>
        <p:spPr>
          <a:xfrm flipH="1">
            <a:off x="10490173" y="5781861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errar llave 17">
            <a:extLst>
              <a:ext uri="{FF2B5EF4-FFF2-40B4-BE49-F238E27FC236}">
                <a16:creationId xmlns:a16="http://schemas.microsoft.com/office/drawing/2014/main" id="{03EAF848-2205-46CC-9DC2-D1B3002817E0}"/>
              </a:ext>
            </a:extLst>
          </p:cNvPr>
          <p:cNvSpPr/>
          <p:nvPr/>
        </p:nvSpPr>
        <p:spPr>
          <a:xfrm>
            <a:off x="10159209" y="5602951"/>
            <a:ext cx="245206" cy="357820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087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ListItem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en una columna, sea del tipo que sea, se puede añadir cualquier tipo de componente, Jetpack Compose ofrece el componente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ListItem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dar un estilo uniforme a los elementos de una lista.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ItemList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 cinco zonas, generalmente en la zona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leadingText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suele situar un icono o una imagen. En la zona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trailingContent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también se suele situar icono o texto.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hay contenido en la zona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overlineText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contenido de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leadingContent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de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trailingContent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alineará a la parte superior, si no hay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overlineText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alinearán al centro verticalmente.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B8A4AC2-4070-4D29-898B-D29DFF40D1D9}"/>
              </a:ext>
            </a:extLst>
          </p:cNvPr>
          <p:cNvCxnSpPr>
            <a:cxnSpLocks/>
          </p:cNvCxnSpPr>
          <p:nvPr/>
        </p:nvCxnSpPr>
        <p:spPr>
          <a:xfrm>
            <a:off x="7968208" y="5207120"/>
            <a:ext cx="57606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3A673A1-1856-4608-BA04-2F513476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611" y="4850873"/>
            <a:ext cx="2988000" cy="7124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7E0CA6-9CAB-4D5B-B54D-BB6A7AD7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7" y="4185550"/>
            <a:ext cx="3527162" cy="20566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3CDD24-2C01-4D0E-A33A-79401FDE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4182886"/>
            <a:ext cx="3114265" cy="20566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00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estructura por defecto para crear interfaces complejas que ofrece Jetpack Compose siguiendo los principios de Material.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 varios componentes habituales como: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barra de navegación superior.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barra de navegación inferior.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snackbarHost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permite mostrar mensajes que sustituyen a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Toast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antiguos.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icono flotante generalmente en la parte inferior de la pantalla.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A61352-F0FB-4D26-B52C-D59643FA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1"/>
          <a:stretch/>
        </p:blipFill>
        <p:spPr>
          <a:xfrm>
            <a:off x="4017650" y="4485160"/>
            <a:ext cx="4167644" cy="1883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1397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único parámetro obligatorio 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al ser el último y una función lambda se puede extraer fuera de los paréntesis.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ha visto anteriormente, un proyecto de Android Studio incorpora directamente un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2ECFA6-F3EA-43A3-9204-6BA29EAA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789040"/>
            <a:ext cx="4095184" cy="18836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2ED111-01CC-4610-B21C-D3260807A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31"/>
          <a:stretch/>
        </p:blipFill>
        <p:spPr>
          <a:xfrm>
            <a:off x="6818852" y="3789040"/>
            <a:ext cx="4101684" cy="22994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2A3C708-69EC-488A-8CB5-66A47CAC8BD5}"/>
              </a:ext>
            </a:extLst>
          </p:cNvPr>
          <p:cNvCxnSpPr>
            <a:cxnSpLocks/>
          </p:cNvCxnSpPr>
          <p:nvPr/>
        </p:nvCxnSpPr>
        <p:spPr>
          <a:xfrm flipV="1">
            <a:off x="6413377" y="4737238"/>
            <a:ext cx="1199865" cy="28228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2467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2ECFA6-F3EA-43A3-9204-6BA29EAA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36" y="1268760"/>
            <a:ext cx="3054331" cy="14049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3E6B9F-908B-4DA3-9AA6-76FAEFD0FCD1}"/>
              </a:ext>
            </a:extLst>
          </p:cNvPr>
          <p:cNvSpPr txBox="1"/>
          <p:nvPr/>
        </p:nvSpPr>
        <p:spPr>
          <a:xfrm>
            <a:off x="4062610" y="5565523"/>
            <a:ext cx="119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11F378-394C-47B0-B7F9-376F9AF47B09}"/>
              </a:ext>
            </a:extLst>
          </p:cNvPr>
          <p:cNvSpPr txBox="1"/>
          <p:nvPr/>
        </p:nvSpPr>
        <p:spPr>
          <a:xfrm>
            <a:off x="8674600" y="510070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(FAB)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85DBE4-0191-4718-963A-A725FDF8FE36}"/>
              </a:ext>
            </a:extLst>
          </p:cNvPr>
          <p:cNvSpPr txBox="1"/>
          <p:nvPr/>
        </p:nvSpPr>
        <p:spPr>
          <a:xfrm>
            <a:off x="10241263" y="220486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472E85F-9FA9-4836-A920-A5999B9D055A}"/>
              </a:ext>
            </a:extLst>
          </p:cNvPr>
          <p:cNvSpPr txBox="1"/>
          <p:nvPr/>
        </p:nvSpPr>
        <p:spPr>
          <a:xfrm>
            <a:off x="8263393" y="3839624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D7D8C8A3-1B67-4018-B026-FD3DCDAEB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91" b="7404"/>
          <a:stretch/>
        </p:blipFill>
        <p:spPr>
          <a:xfrm>
            <a:off x="9482207" y="3229565"/>
            <a:ext cx="2196000" cy="15741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C651BEC-026A-4AA5-891B-69D4E03F4EF2}"/>
              </a:ext>
            </a:extLst>
          </p:cNvPr>
          <p:cNvCxnSpPr>
            <a:cxnSpLocks/>
          </p:cNvCxnSpPr>
          <p:nvPr/>
        </p:nvCxnSpPr>
        <p:spPr>
          <a:xfrm flipH="1">
            <a:off x="10416480" y="2591117"/>
            <a:ext cx="216024" cy="1197923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56768CEE-D2E8-42D1-AD92-61F8CBFA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669649"/>
            <a:ext cx="2196000" cy="46567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A4D4363D-4318-46EB-8165-DA9B79368EAD}"/>
              </a:ext>
            </a:extLst>
          </p:cNvPr>
          <p:cNvSpPr txBox="1"/>
          <p:nvPr/>
        </p:nvSpPr>
        <p:spPr>
          <a:xfrm>
            <a:off x="8303290" y="3024417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352E9AE-B878-401F-A7B4-DCC70FAD5690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604144" y="2515153"/>
            <a:ext cx="699146" cy="69393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3C1AF503-4B53-4774-B2B5-B1CAA555C2F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261271" y="5750189"/>
            <a:ext cx="687254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15100D55-C82A-4C8A-9F1E-A836EDEA7D66}"/>
              </a:ext>
            </a:extLst>
          </p:cNvPr>
          <p:cNvCxnSpPr>
            <a:cxnSpLocks/>
          </p:cNvCxnSpPr>
          <p:nvPr/>
        </p:nvCxnSpPr>
        <p:spPr>
          <a:xfrm flipH="1">
            <a:off x="7819990" y="5294132"/>
            <a:ext cx="854610" cy="5797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4C494992-F833-492A-9770-5754B0F6FA09}"/>
              </a:ext>
            </a:extLst>
          </p:cNvPr>
          <p:cNvSpPr/>
          <p:nvPr/>
        </p:nvSpPr>
        <p:spPr>
          <a:xfrm>
            <a:off x="6551731" y="2597642"/>
            <a:ext cx="841536" cy="2935682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6D7971E-8282-4A7A-84BD-1250945165BD}"/>
              </a:ext>
            </a:extLst>
          </p:cNvPr>
          <p:cNvCxnSpPr>
            <a:cxnSpLocks/>
          </p:cNvCxnSpPr>
          <p:nvPr/>
        </p:nvCxnSpPr>
        <p:spPr>
          <a:xfrm flipH="1">
            <a:off x="7502047" y="4052455"/>
            <a:ext cx="746110" cy="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97FC9D7-CEB0-4BC4-8226-563CCDAC5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36" y="2872359"/>
            <a:ext cx="3055536" cy="36088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87292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observar que los parámetros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snackbarHost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@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admitiendo así cualquier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JetpackCompose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esto se podrá personalizar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se quiera.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 Compose ofrece una serie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componentes específicos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esos parámetros y se recomienda su uso. Además, estos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parámetros se pueden configurar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igualmente para personalizar la interfaz. Esos componentes también se pueden usar sin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2ECFA6-F3EA-43A3-9204-6BA29EAA6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59" b="40419"/>
          <a:stretch/>
        </p:blipFill>
        <p:spPr>
          <a:xfrm>
            <a:off x="4326808" y="2492896"/>
            <a:ext cx="3538384" cy="16017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7BA6152-0430-47F6-879D-F6129EC8D2C9}"/>
              </a:ext>
            </a:extLst>
          </p:cNvPr>
          <p:cNvCxnSpPr>
            <a:cxnSpLocks/>
          </p:cNvCxnSpPr>
          <p:nvPr/>
        </p:nvCxnSpPr>
        <p:spPr>
          <a:xfrm flipH="1">
            <a:off x="6114046" y="2782385"/>
            <a:ext cx="2376264" cy="44155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88147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crear una barra superior con un título e iconos para realizar acciones.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único parámetro obligatorio es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tres versiones más para la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CenterAlignedTopAppBar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igual que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el título centrado.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MediumTopAppBar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título se sitúa una línea más abajo.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igual que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MediumTopAppBar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el título más grande.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782F4-BDFD-4766-95E8-322E28B8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2" b="79475"/>
          <a:stretch/>
        </p:blipFill>
        <p:spPr>
          <a:xfrm>
            <a:off x="7182239" y="3356992"/>
            <a:ext cx="3657595" cy="7153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9A3820-082A-41DD-8112-CE31F907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10" y="2852936"/>
            <a:ext cx="4654165" cy="19469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5491A5-489F-45A0-AC41-D006258F2FB2}"/>
              </a:ext>
            </a:extLst>
          </p:cNvPr>
          <p:cNvSpPr txBox="1"/>
          <p:nvPr/>
        </p:nvSpPr>
        <p:spPr>
          <a:xfrm>
            <a:off x="6716361" y="4432485"/>
            <a:ext cx="155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navigationIcon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0811F0-141F-4535-8D96-13361C365150}"/>
              </a:ext>
            </a:extLst>
          </p:cNvPr>
          <p:cNvSpPr txBox="1"/>
          <p:nvPr/>
        </p:nvSpPr>
        <p:spPr>
          <a:xfrm>
            <a:off x="10054618" y="443248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AFE150-4F03-481C-9EDF-24CB10E109E3}"/>
              </a:ext>
            </a:extLst>
          </p:cNvPr>
          <p:cNvSpPr txBox="1"/>
          <p:nvPr/>
        </p:nvSpPr>
        <p:spPr>
          <a:xfrm>
            <a:off x="7950262" y="26512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28D066-F756-4E9C-BAEE-5F4B7A55EE48}"/>
              </a:ext>
            </a:extLst>
          </p:cNvPr>
          <p:cNvCxnSpPr>
            <a:cxnSpLocks/>
          </p:cNvCxnSpPr>
          <p:nvPr/>
        </p:nvCxnSpPr>
        <p:spPr>
          <a:xfrm>
            <a:off x="8206473" y="3060755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B6CF19A-A5BA-47B6-933C-5A047EEB25BE}"/>
              </a:ext>
            </a:extLst>
          </p:cNvPr>
          <p:cNvCxnSpPr>
            <a:cxnSpLocks/>
          </p:cNvCxnSpPr>
          <p:nvPr/>
        </p:nvCxnSpPr>
        <p:spPr>
          <a:xfrm flipV="1">
            <a:off x="7493497" y="3906257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B0F4211-307E-44E9-A3EC-FB598B756CA5}"/>
              </a:ext>
            </a:extLst>
          </p:cNvPr>
          <p:cNvCxnSpPr>
            <a:cxnSpLocks/>
          </p:cNvCxnSpPr>
          <p:nvPr/>
        </p:nvCxnSpPr>
        <p:spPr>
          <a:xfrm flipV="1">
            <a:off x="10420568" y="3892485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8DEE92-2BDD-450F-9C9E-D90CCBABE7E8}"/>
              </a:ext>
            </a:extLst>
          </p:cNvPr>
          <p:cNvCxnSpPr>
            <a:cxnSpLocks/>
          </p:cNvCxnSpPr>
          <p:nvPr/>
        </p:nvCxnSpPr>
        <p:spPr>
          <a:xfrm>
            <a:off x="6096000" y="3778151"/>
            <a:ext cx="851409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73996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782F4-BDFD-4766-95E8-322E28B86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2" b="79475"/>
          <a:stretch/>
        </p:blipFill>
        <p:spPr>
          <a:xfrm>
            <a:off x="7182239" y="3356992"/>
            <a:ext cx="3657595" cy="7153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9A3820-082A-41DD-8112-CE31F907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24" y="1268760"/>
            <a:ext cx="2741177" cy="11466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5491A5-489F-45A0-AC41-D006258F2FB2}"/>
              </a:ext>
            </a:extLst>
          </p:cNvPr>
          <p:cNvSpPr txBox="1"/>
          <p:nvPr/>
        </p:nvSpPr>
        <p:spPr>
          <a:xfrm>
            <a:off x="6716361" y="4432485"/>
            <a:ext cx="155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navigationIcon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0811F0-141F-4535-8D96-13361C365150}"/>
              </a:ext>
            </a:extLst>
          </p:cNvPr>
          <p:cNvSpPr txBox="1"/>
          <p:nvPr/>
        </p:nvSpPr>
        <p:spPr>
          <a:xfrm>
            <a:off x="10054618" y="443248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AFE150-4F03-481C-9EDF-24CB10E109E3}"/>
              </a:ext>
            </a:extLst>
          </p:cNvPr>
          <p:cNvSpPr txBox="1"/>
          <p:nvPr/>
        </p:nvSpPr>
        <p:spPr>
          <a:xfrm>
            <a:off x="7950262" y="26512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28D066-F756-4E9C-BAEE-5F4B7A55EE48}"/>
              </a:ext>
            </a:extLst>
          </p:cNvPr>
          <p:cNvCxnSpPr>
            <a:cxnSpLocks/>
          </p:cNvCxnSpPr>
          <p:nvPr/>
        </p:nvCxnSpPr>
        <p:spPr>
          <a:xfrm>
            <a:off x="8206473" y="3060755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B6CF19A-A5BA-47B6-933C-5A047EEB25BE}"/>
              </a:ext>
            </a:extLst>
          </p:cNvPr>
          <p:cNvCxnSpPr>
            <a:cxnSpLocks/>
          </p:cNvCxnSpPr>
          <p:nvPr/>
        </p:nvCxnSpPr>
        <p:spPr>
          <a:xfrm flipV="1">
            <a:off x="7493497" y="3906257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B0F4211-307E-44E9-A3EC-FB598B756CA5}"/>
              </a:ext>
            </a:extLst>
          </p:cNvPr>
          <p:cNvCxnSpPr>
            <a:cxnSpLocks/>
          </p:cNvCxnSpPr>
          <p:nvPr/>
        </p:nvCxnSpPr>
        <p:spPr>
          <a:xfrm flipV="1">
            <a:off x="10420568" y="3892485"/>
            <a:ext cx="0" cy="54000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8DEE92-2BDD-450F-9C9E-D90CCBABE7E8}"/>
              </a:ext>
            </a:extLst>
          </p:cNvPr>
          <p:cNvCxnSpPr>
            <a:cxnSpLocks/>
          </p:cNvCxnSpPr>
          <p:nvPr/>
        </p:nvCxnSpPr>
        <p:spPr>
          <a:xfrm>
            <a:off x="5663952" y="3778151"/>
            <a:ext cx="1283457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48A2AF8-5E31-4C0A-ADAE-B672A9D0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023" y="2783072"/>
            <a:ext cx="2740808" cy="35951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8602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DropdownMenu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habitual que en la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TopAppBar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aparezca un icono que abra un menú desplegable, tanto como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navigationIcon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como algún icono de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menú se crea con los componentes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DropdownMenu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DropdownMenuItem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7B91A-4ED9-4808-8A29-0C429C0B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8" b="61313"/>
          <a:stretch/>
        </p:blipFill>
        <p:spPr>
          <a:xfrm>
            <a:off x="6373300" y="3820800"/>
            <a:ext cx="2527594" cy="14401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DE8CC6-1445-460B-9F8E-0B2DEABC1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18" b="61313"/>
          <a:stretch/>
        </p:blipFill>
        <p:spPr>
          <a:xfrm>
            <a:off x="9145763" y="3820800"/>
            <a:ext cx="2527594" cy="14401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344DBCB-77A7-448A-BDED-BE3F925A3306}"/>
              </a:ext>
            </a:extLst>
          </p:cNvPr>
          <p:cNvCxnSpPr>
            <a:cxnSpLocks/>
          </p:cNvCxnSpPr>
          <p:nvPr/>
        </p:nvCxnSpPr>
        <p:spPr>
          <a:xfrm>
            <a:off x="5663952" y="4540863"/>
            <a:ext cx="563377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849FA3D-5A16-467C-87E5-ED8CA9CED35C}"/>
              </a:ext>
            </a:extLst>
          </p:cNvPr>
          <p:cNvCxnSpPr>
            <a:cxnSpLocks/>
          </p:cNvCxnSpPr>
          <p:nvPr/>
        </p:nvCxnSpPr>
        <p:spPr>
          <a:xfrm flipH="1">
            <a:off x="6689576" y="3368992"/>
            <a:ext cx="516563" cy="653265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E77D1B5-345E-4AAC-8C63-E1424B3925B1}"/>
              </a:ext>
            </a:extLst>
          </p:cNvPr>
          <p:cNvCxnSpPr>
            <a:cxnSpLocks/>
          </p:cNvCxnSpPr>
          <p:nvPr/>
        </p:nvCxnSpPr>
        <p:spPr>
          <a:xfrm flipH="1">
            <a:off x="10441106" y="4804803"/>
            <a:ext cx="894888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92479E1-E9CC-4E58-804A-964CAB11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4" y="2627774"/>
            <a:ext cx="4990337" cy="38261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7339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(FAB) son botones que representan la acción más importante en una pantalla, tienen un estilo predeterminado y deberían de flotar sobre el resto de elementos de la pantalla.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 uso principal es con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se puede usar independientemente.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cuatro componentes diferentes: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solo contiene un icono.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contiene un icono y se usa en pantallas pequeñas.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contiene un icono y se usa en pantallas grandes.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ExtendedFloatingActionButton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contiene un icono y un texto y se usa cuando un FAB necesita algo más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322773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Componente Surface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657477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Surface es un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contenedor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estilo predefinido para seguir el tema por defecto de Material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el eje central en el que se basa la filosofía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de hecho si se consulta la documentación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ver que internamente utiliza un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Surface.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cambiar el estilo por defecto ya que Surface tiene parámetros para definir la forma, la elevación, el borde y colores para el contenido y el continente.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C3111C-F510-4FC4-A5E0-48B79711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41" y="2348880"/>
            <a:ext cx="4371816" cy="28083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309F06C-3987-4512-915E-2788C7EEA6A9}"/>
              </a:ext>
            </a:extLst>
          </p:cNvPr>
          <p:cNvCxnSpPr>
            <a:cxnSpLocks/>
          </p:cNvCxnSpPr>
          <p:nvPr/>
        </p:nvCxnSpPr>
        <p:spPr>
          <a:xfrm flipH="1">
            <a:off x="7918946" y="4293096"/>
            <a:ext cx="1489422" cy="11116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22437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añadir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situará en la parte inferior del contenido. Se puede indicar si aparecerá en el centro o en el final (según el sentido de lectura del idioma configurado).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5ACE58-D44D-4D3A-9048-0CBACF79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319814"/>
            <a:ext cx="4790609" cy="2376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14A107-D225-4ED3-87F0-72D5BEA22FE3}"/>
              </a:ext>
            </a:extLst>
          </p:cNvPr>
          <p:cNvCxnSpPr>
            <a:cxnSpLocks/>
          </p:cNvCxnSpPr>
          <p:nvPr/>
        </p:nvCxnSpPr>
        <p:spPr>
          <a:xfrm>
            <a:off x="6168008" y="4507946"/>
            <a:ext cx="142747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F140E19-68DE-4E45-B35D-29880D21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60" y="3809655"/>
            <a:ext cx="3230584" cy="13965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111D6AD-191A-44BC-80E0-8536918ED951}"/>
              </a:ext>
            </a:extLst>
          </p:cNvPr>
          <p:cNvCxnSpPr>
            <a:cxnSpLocks/>
          </p:cNvCxnSpPr>
          <p:nvPr/>
        </p:nvCxnSpPr>
        <p:spPr>
          <a:xfrm>
            <a:off x="8832304" y="4221088"/>
            <a:ext cx="142747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7667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barra inferior con iconos que generalmente se utiliza para cambiar el contenido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tres posibilidades a la hora de crear 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con iconos y/o texto.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con iconos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barra con tres, cuatro o cinco iconos.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usan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NavigationBarItem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crear los elementos de la barra de navegación.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quiere se pueden usar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NavigationBarItem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90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usa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indicando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estos se situarán alineados a la izquierda, si se usan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NavigationBarItem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estos se centrarán en el espacio disponible.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CA4534-E865-47B5-8D43-BDB1B9BF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4178088"/>
            <a:ext cx="2646077" cy="6185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AF7E2A9-C755-4798-873E-BADE2EEDCD34}"/>
              </a:ext>
            </a:extLst>
          </p:cNvPr>
          <p:cNvCxnSpPr>
            <a:cxnSpLocks/>
          </p:cNvCxnSpPr>
          <p:nvPr/>
        </p:nvCxnSpPr>
        <p:spPr>
          <a:xfrm>
            <a:off x="5879976" y="4487369"/>
            <a:ext cx="1209153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7BC31746-F497-407C-9957-5A7B72C7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85" y="2596533"/>
            <a:ext cx="3241678" cy="3783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5181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 un constructor con los parámetros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 configurado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se debe utilizar una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floatingActionButton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AF7E2A9-C755-4798-873E-BADE2EEDCD34}"/>
              </a:ext>
            </a:extLst>
          </p:cNvPr>
          <p:cNvCxnSpPr>
            <a:cxnSpLocks/>
          </p:cNvCxnSpPr>
          <p:nvPr/>
        </p:nvCxnSpPr>
        <p:spPr>
          <a:xfrm>
            <a:off x="5591944" y="4676710"/>
            <a:ext cx="1480801" cy="63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4508316-2E57-425E-98C5-EBE50269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55" y="4372372"/>
            <a:ext cx="2646000" cy="6099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EF471A-2D1F-40B7-8C2A-71ACBB8B7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53" y="2808243"/>
            <a:ext cx="2534381" cy="37382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4339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BottomBar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BottomAppBar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elementos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NavigationBarItem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800E2AE-DB0E-4724-8ED2-F1ECBF4913C0}"/>
              </a:ext>
            </a:extLst>
          </p:cNvPr>
          <p:cNvCxnSpPr>
            <a:cxnSpLocks/>
          </p:cNvCxnSpPr>
          <p:nvPr/>
        </p:nvCxnSpPr>
        <p:spPr>
          <a:xfrm>
            <a:off x="7536160" y="4216743"/>
            <a:ext cx="104875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A1F24D-59D9-4D1E-A38D-F748C3410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" r="42"/>
          <a:stretch/>
        </p:blipFill>
        <p:spPr>
          <a:xfrm>
            <a:off x="8699866" y="3923009"/>
            <a:ext cx="2646000" cy="5869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44D607-B561-40EF-97A2-32C8A60D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164411"/>
            <a:ext cx="6552000" cy="41033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5011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mensajes temporales que aparecen en la parte inferior de la pantalla.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necesita un estado: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configura en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snackbarHost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pudiendo configurar el estilo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B6DDBB-7EFB-434E-8DE3-FEF83FE8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146" y="2471906"/>
            <a:ext cx="4673707" cy="3186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71E702-A211-4E1D-ACAD-F59BDFCF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944884"/>
            <a:ext cx="3903608" cy="7236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6B1FAE1-CBD9-4586-A27A-D1A61137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80" y="3944884"/>
            <a:ext cx="3774322" cy="24647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9BA3F5-70C1-4FFD-88A5-AADC4D25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800" b="9051"/>
          <a:stretch/>
        </p:blipFill>
        <p:spPr>
          <a:xfrm>
            <a:off x="9558126" y="4689140"/>
            <a:ext cx="2109180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B715F9D-184B-4D1C-B102-FB04DD0E3A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800" b="9051"/>
          <a:stretch/>
        </p:blipFill>
        <p:spPr>
          <a:xfrm>
            <a:off x="1448598" y="5325432"/>
            <a:ext cx="2109180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5803457-B53C-481B-9D49-A73718D74F3A}"/>
              </a:ext>
            </a:extLst>
          </p:cNvPr>
          <p:cNvCxnSpPr>
            <a:cxnSpLocks/>
          </p:cNvCxnSpPr>
          <p:nvPr/>
        </p:nvCxnSpPr>
        <p:spPr>
          <a:xfrm>
            <a:off x="8976320" y="5229200"/>
            <a:ext cx="432048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2556873-E174-4206-86A7-AC87A8ED3FCF}"/>
              </a:ext>
            </a:extLst>
          </p:cNvPr>
          <p:cNvCxnSpPr>
            <a:cxnSpLocks/>
          </p:cNvCxnSpPr>
          <p:nvPr/>
        </p:nvCxnSpPr>
        <p:spPr>
          <a:xfrm>
            <a:off x="2503188" y="4797152"/>
            <a:ext cx="0" cy="432048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248059-8A73-4033-8678-C8677E73D2E2}"/>
              </a:ext>
            </a:extLst>
          </p:cNvPr>
          <p:cNvCxnSpPr>
            <a:cxnSpLocks/>
          </p:cNvCxnSpPr>
          <p:nvPr/>
        </p:nvCxnSpPr>
        <p:spPr>
          <a:xfrm flipH="1" flipV="1">
            <a:off x="10430410" y="4916991"/>
            <a:ext cx="504056" cy="520522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D979017-1073-46C3-B13E-0921A47CA860}"/>
              </a:ext>
            </a:extLst>
          </p:cNvPr>
          <p:cNvCxnSpPr>
            <a:cxnSpLocks/>
          </p:cNvCxnSpPr>
          <p:nvPr/>
        </p:nvCxnSpPr>
        <p:spPr>
          <a:xfrm flipH="1" flipV="1">
            <a:off x="2301656" y="5562567"/>
            <a:ext cx="504056" cy="520522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43677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5102483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mostrar el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necesita una corrutina (se verán más adelante).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cualquier lugar de la interfaz en el que se pueda poner un bloque de instrucciones se podrá lanzar la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Snackbar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mensaje que se quiera.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248059-8A73-4033-8678-C8677E73D2E2}"/>
              </a:ext>
            </a:extLst>
          </p:cNvPr>
          <p:cNvCxnSpPr>
            <a:cxnSpLocks/>
          </p:cNvCxnSpPr>
          <p:nvPr/>
        </p:nvCxnSpPr>
        <p:spPr>
          <a:xfrm flipH="1">
            <a:off x="10350566" y="1621380"/>
            <a:ext cx="8640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048EBA0-676B-43AB-9ACD-F7F080DA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92" y="1484784"/>
            <a:ext cx="3328529" cy="2601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CD72A7F-AC98-4041-9B6C-0878B8FD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23" y="2018365"/>
            <a:ext cx="4078175" cy="41680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BBEDBE2-F71D-4230-B2C0-A0B7ED7ACE21}"/>
              </a:ext>
            </a:extLst>
          </p:cNvPr>
          <p:cNvCxnSpPr>
            <a:cxnSpLocks/>
          </p:cNvCxnSpPr>
          <p:nvPr/>
        </p:nvCxnSpPr>
        <p:spPr>
          <a:xfrm flipH="1">
            <a:off x="10632504" y="3762306"/>
            <a:ext cx="8640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A89A51F9-6EC0-427F-9BBC-CDDECBCB4603}"/>
              </a:ext>
            </a:extLst>
          </p:cNvPr>
          <p:cNvSpPr/>
          <p:nvPr/>
        </p:nvSpPr>
        <p:spPr>
          <a:xfrm>
            <a:off x="10346725" y="3159509"/>
            <a:ext cx="226726" cy="1205595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217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estudiados hasta este punto gestionan la posición de los elementos automáticamente.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organizar los elementos en la pantalla teniendo que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indicar de manera expresa cómo se unen unos elementos con otros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esas restricciones se mantendrán aunque se cambie la orientación de la pantalla o aunque el tamaño de pantalla sea diferente.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uno de los más usados con las vistas antiguas en XML por ello es importante conocer su funcionamiento para poder realizar migraciones de XML a Jetpack Compose.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es importante conocerlo porque da mucha libertad a la hora de crear las interfaces de usuario en Android.</a:t>
            </a:r>
          </a:p>
        </p:txBody>
      </p:sp>
    </p:spTree>
    <p:extLst>
      <p:ext uri="{BB962C8B-B14F-4D97-AF65-F5344CB8AC3E}">
        <p14:creationId xmlns:p14="http://schemas.microsoft.com/office/powerpoint/2010/main" val="53726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utilizar este componente primero se debe añadir las siguientes dependencias.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libs.versions.toml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build.graddle.kts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(Module: app)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dependencias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incronizar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(en la parte superior derecha) ya se puede utilizar en la interfaz el componente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él añadir todos los componentes y restricciones.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8F7D7FC-DAC0-4CBF-9128-F9E14DB1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17" y="2564904"/>
            <a:ext cx="1985350" cy="2892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D879051-4037-4BAC-B4DC-8B103F17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17" y="2564904"/>
            <a:ext cx="2239272" cy="4320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F824779-466E-4B37-954B-45DF11A4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516" y="3482970"/>
            <a:ext cx="9620971" cy="4425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18EE8B6-BAFF-4AA6-AEA3-6C2E36EE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34" y="5013176"/>
            <a:ext cx="3609174" cy="4741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36377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indicar a los componentes cómo se unen entre sí, es necesario que los componentes tengan algún tipo de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referencia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pueda utilizar.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crear referencias de una en una o bien varias de una sola vez.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creadas las referencias ya se pueden asignar a los componentes del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79D57A-080E-433F-8D43-047679BF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49" y="3211908"/>
            <a:ext cx="3439701" cy="12845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445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Componente Surface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Surface por si solo no sirve para organizar los elementos de la interfaz.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del contenido de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utilizar algún otro componente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C522F7E-589B-4313-88E3-EB4E6682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31" y="2492896"/>
            <a:ext cx="3663816" cy="14727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596D0B-89D6-4319-88D3-CA617FF7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460" y="2492896"/>
            <a:ext cx="2117443" cy="14727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2C54AE8-5219-413F-9EB1-7BDF5494D240}"/>
              </a:ext>
            </a:extLst>
          </p:cNvPr>
          <p:cNvCxnSpPr>
            <a:cxnSpLocks/>
          </p:cNvCxnSpPr>
          <p:nvPr/>
        </p:nvCxnSpPr>
        <p:spPr>
          <a:xfrm>
            <a:off x="4419750" y="3498545"/>
            <a:ext cx="2828378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6024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asignar una referencia a un componente se utiliza el modificador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constrainAs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7026E9-94EF-4CD4-91B9-DC064A99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02" y="1674558"/>
            <a:ext cx="4623594" cy="48718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20054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asignadas las referencias a los componentes ya se puede indicar cómo se unen estos en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elementos se pueden unir entre sí y también al propio contenedor que es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la referencia del propio contenedor 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realizar las uniones es necesario conocer en qué puntos se pueden unir.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puntos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dependerán del sentido de lectura del idioma configurado.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2B4748-9D38-4DB1-82EB-42F817945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8" b="-1"/>
          <a:stretch/>
        </p:blipFill>
        <p:spPr>
          <a:xfrm>
            <a:off x="3048000" y="4077072"/>
            <a:ext cx="6096000" cy="15067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72987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AB8B5C-E7A5-4A8B-8D43-6DE96758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47" y="1340768"/>
            <a:ext cx="3104999" cy="29568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EBF66D-FF61-4080-B019-E59859F3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30" y="2708920"/>
            <a:ext cx="5256584" cy="29289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6503E4-8938-4854-9B27-C09E867C7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98" y="1474335"/>
            <a:ext cx="2312555" cy="49038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46652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crear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guías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unir los componentes a dichas guías.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guías se pueden indicar o con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porcentaje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0 a 1) con directamente con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BB0FEF-047B-4825-B059-ECC51002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02" y="2276872"/>
            <a:ext cx="2850114" cy="36450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FC3D85-AB17-48F9-846F-8C6DB8BE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79" y="2906368"/>
            <a:ext cx="3007694" cy="36450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013ABC-A52B-4752-A36B-85D15A4B0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361" y="2276872"/>
            <a:ext cx="2013439" cy="42695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5A536A-C104-4A48-8108-5CFDB6A578D1}"/>
              </a:ext>
            </a:extLst>
          </p:cNvPr>
          <p:cNvCxnSpPr>
            <a:cxnSpLocks/>
          </p:cNvCxnSpPr>
          <p:nvPr/>
        </p:nvCxnSpPr>
        <p:spPr>
          <a:xfrm flipV="1">
            <a:off x="767408" y="2708920"/>
            <a:ext cx="936104" cy="19744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D19DFFA-F89B-4154-AE9E-FC02676A01BC}"/>
              </a:ext>
            </a:extLst>
          </p:cNvPr>
          <p:cNvCxnSpPr>
            <a:cxnSpLocks/>
          </p:cNvCxnSpPr>
          <p:nvPr/>
        </p:nvCxnSpPr>
        <p:spPr>
          <a:xfrm>
            <a:off x="8328248" y="2279963"/>
            <a:ext cx="700777" cy="67981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0384E55-C60D-44AD-BC5E-CF124162B1B2}"/>
              </a:ext>
            </a:extLst>
          </p:cNvPr>
          <p:cNvCxnSpPr>
            <a:cxnSpLocks/>
          </p:cNvCxnSpPr>
          <p:nvPr/>
        </p:nvCxnSpPr>
        <p:spPr>
          <a:xfrm flipH="1">
            <a:off x="9690658" y="3429000"/>
            <a:ext cx="1373894" cy="72772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4B2C5BA-2874-4439-AFE5-3F30E2787C4E}"/>
              </a:ext>
            </a:extLst>
          </p:cNvPr>
          <p:cNvCxnSpPr>
            <a:cxnSpLocks/>
          </p:cNvCxnSpPr>
          <p:nvPr/>
        </p:nvCxnSpPr>
        <p:spPr>
          <a:xfrm flipH="1">
            <a:off x="10362603" y="2799718"/>
            <a:ext cx="645430" cy="30405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08C4AE-B6B8-4F85-A944-839270922ED6}"/>
              </a:ext>
            </a:extLst>
          </p:cNvPr>
          <p:cNvCxnSpPr>
            <a:cxnSpLocks/>
          </p:cNvCxnSpPr>
          <p:nvPr/>
        </p:nvCxnSpPr>
        <p:spPr>
          <a:xfrm flipV="1">
            <a:off x="8208018" y="3170487"/>
            <a:ext cx="617021" cy="40252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2260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ConstraintLayout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pueden crear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barreras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dos o más componentes que se usarán como guía para que otros componentes se unan a ellas.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63829F-4B50-4A79-990E-CAA38D24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2524661"/>
            <a:ext cx="3351063" cy="32641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B16E4C-F883-4D24-8BBD-2926FAE76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4" r="38751" b="60198"/>
          <a:stretch/>
        </p:blipFill>
        <p:spPr>
          <a:xfrm>
            <a:off x="4458398" y="3408447"/>
            <a:ext cx="1431391" cy="14965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420BD7-A8D0-41A8-AD91-A11836D62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36" r="38751" b="58566"/>
          <a:stretch/>
        </p:blipFill>
        <p:spPr>
          <a:xfrm>
            <a:off x="10245121" y="3408449"/>
            <a:ext cx="1431390" cy="1496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B2F4BD-6E25-495C-8B2B-9E42B61A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238" y="2524661"/>
            <a:ext cx="3336571" cy="32641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A5B8376-133D-4985-A8CD-6323452109CA}"/>
              </a:ext>
            </a:extLst>
          </p:cNvPr>
          <p:cNvCxnSpPr>
            <a:cxnSpLocks/>
          </p:cNvCxnSpPr>
          <p:nvPr/>
        </p:nvCxnSpPr>
        <p:spPr>
          <a:xfrm flipH="1">
            <a:off x="2909601" y="2840267"/>
            <a:ext cx="72000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786414B-5191-4422-A5E7-0F4863262BDB}"/>
              </a:ext>
            </a:extLst>
          </p:cNvPr>
          <p:cNvCxnSpPr>
            <a:cxnSpLocks/>
          </p:cNvCxnSpPr>
          <p:nvPr/>
        </p:nvCxnSpPr>
        <p:spPr>
          <a:xfrm flipH="1">
            <a:off x="5215380" y="3212976"/>
            <a:ext cx="534084" cy="79408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896A974-A6BE-4121-B5E1-2AA9C8EC693B}"/>
              </a:ext>
            </a:extLst>
          </p:cNvPr>
          <p:cNvCxnSpPr>
            <a:cxnSpLocks/>
          </p:cNvCxnSpPr>
          <p:nvPr/>
        </p:nvCxnSpPr>
        <p:spPr>
          <a:xfrm>
            <a:off x="3966205" y="4144946"/>
            <a:ext cx="42148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929F50B-A63C-42E7-A253-9F2921195E9E}"/>
              </a:ext>
            </a:extLst>
          </p:cNvPr>
          <p:cNvCxnSpPr>
            <a:cxnSpLocks/>
          </p:cNvCxnSpPr>
          <p:nvPr/>
        </p:nvCxnSpPr>
        <p:spPr>
          <a:xfrm flipH="1" flipV="1">
            <a:off x="11124895" y="4292708"/>
            <a:ext cx="450640" cy="73979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E002D57-CC49-4788-B047-E0841840D7EA}"/>
              </a:ext>
            </a:extLst>
          </p:cNvPr>
          <p:cNvCxnSpPr>
            <a:cxnSpLocks/>
          </p:cNvCxnSpPr>
          <p:nvPr/>
        </p:nvCxnSpPr>
        <p:spPr>
          <a:xfrm flipH="1">
            <a:off x="8693420" y="2840267"/>
            <a:ext cx="72000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5D7E5B-68CC-4C29-A96B-9E212BE066A0}"/>
              </a:ext>
            </a:extLst>
          </p:cNvPr>
          <p:cNvCxnSpPr>
            <a:cxnSpLocks/>
          </p:cNvCxnSpPr>
          <p:nvPr/>
        </p:nvCxnSpPr>
        <p:spPr>
          <a:xfrm>
            <a:off x="9768408" y="4179230"/>
            <a:ext cx="42148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63783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21.- Componentes Modal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componentes que aparecen sobre la pantalla, existen varios: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ModalNavigationDrawer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ModalBottomSheet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ModalSideSheet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más conocido 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ModalNavigationDrawer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también conocido como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menú hamburguesa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al pulsarlo se abre un menú lateral.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CFDF3F-08B3-44CD-A2AF-C16F379E9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6" b="54638"/>
          <a:stretch/>
        </p:blipFill>
        <p:spPr>
          <a:xfrm>
            <a:off x="1271464" y="4293096"/>
            <a:ext cx="2209244" cy="16127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2D74F6-5048-4098-8D4C-C8EAB8B46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5" b="54559"/>
          <a:stretch/>
        </p:blipFill>
        <p:spPr>
          <a:xfrm>
            <a:off x="4991378" y="4293096"/>
            <a:ext cx="2209244" cy="16127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A5E5B0-F6C7-4DD0-924E-5395BEC09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15" b="54559"/>
          <a:stretch/>
        </p:blipFill>
        <p:spPr>
          <a:xfrm>
            <a:off x="8711292" y="4293096"/>
            <a:ext cx="2209244" cy="16127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A20D42B-CE44-4FDC-9A17-3D6E48A8452F}"/>
              </a:ext>
            </a:extLst>
          </p:cNvPr>
          <p:cNvCxnSpPr>
            <a:cxnSpLocks/>
          </p:cNvCxnSpPr>
          <p:nvPr/>
        </p:nvCxnSpPr>
        <p:spPr>
          <a:xfrm>
            <a:off x="638704" y="4549992"/>
            <a:ext cx="792088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C2EFE22-7A1D-4066-AE55-969582CF8C82}"/>
              </a:ext>
            </a:extLst>
          </p:cNvPr>
          <p:cNvCxnSpPr>
            <a:cxnSpLocks/>
          </p:cNvCxnSpPr>
          <p:nvPr/>
        </p:nvCxnSpPr>
        <p:spPr>
          <a:xfrm>
            <a:off x="3674534" y="4514901"/>
            <a:ext cx="1125322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D2A4C02-8246-46A4-BD49-C44C8C15F91C}"/>
              </a:ext>
            </a:extLst>
          </p:cNvPr>
          <p:cNvCxnSpPr>
            <a:cxnSpLocks/>
          </p:cNvCxnSpPr>
          <p:nvPr/>
        </p:nvCxnSpPr>
        <p:spPr>
          <a:xfrm flipV="1">
            <a:off x="5748867" y="4582138"/>
            <a:ext cx="2853266" cy="626533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45943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21.- Componentes Modal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dispositivos con pantalla grande o con orientación horizontal este menú debe estar siempre visible al haber espacio de sobra para él.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esos casos se debe sustituir este menú por un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NavigationDrawer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NavigationRail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muestra un ejemplo de su uso en un dispositivo con pantalla pequeña para entender su funcionamiento, pero algunos conceptos que se utilizan se estudiarán más adelante como las corrutinas y la navegación.</a:t>
            </a:r>
          </a:p>
        </p:txBody>
      </p:sp>
    </p:spTree>
    <p:extLst>
      <p:ext uri="{BB962C8B-B14F-4D97-AF65-F5344CB8AC3E}">
        <p14:creationId xmlns:p14="http://schemas.microsoft.com/office/powerpoint/2010/main" val="2831574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21.- Componentes Modal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utiliza una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datos para los botones que se debe declarar fuera de un componente @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CF38C5F-1A9D-490A-8F09-E8C9711B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2194411"/>
            <a:ext cx="2564280" cy="6788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A91AB70-970E-49E5-B711-B32A7A0F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688"/>
          <a:stretch/>
        </p:blipFill>
        <p:spPr>
          <a:xfrm>
            <a:off x="3647728" y="2194411"/>
            <a:ext cx="3948924" cy="2804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96406CA-D88A-443D-9921-E976C8643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65" b="-69"/>
          <a:stretch/>
        </p:blipFill>
        <p:spPr>
          <a:xfrm>
            <a:off x="7724433" y="3140967"/>
            <a:ext cx="3948923" cy="32372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8075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HorizontalPager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VerticalPager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Mediante 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HorizontalPager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VerticalPager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crear diferentes pantallas y navegar por ellas deslizando el dedo por la pantalla.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917C1F-305C-4144-B7B6-77AB79B8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964" y="2566125"/>
            <a:ext cx="1797691" cy="38120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9A9563-CF17-44BF-8C59-F0E34DEA3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" b="849"/>
          <a:stretch/>
        </p:blipFill>
        <p:spPr>
          <a:xfrm>
            <a:off x="9480376" y="2554083"/>
            <a:ext cx="1825360" cy="38120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64B8CE6-968D-48B5-A916-771BDD9E9E12}"/>
              </a:ext>
            </a:extLst>
          </p:cNvPr>
          <p:cNvCxnSpPr>
            <a:cxnSpLocks/>
          </p:cNvCxnSpPr>
          <p:nvPr/>
        </p:nvCxnSpPr>
        <p:spPr>
          <a:xfrm flipV="1">
            <a:off x="6042038" y="4472166"/>
            <a:ext cx="678517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E165E50-823E-4220-A94D-9898660ADD41}"/>
              </a:ext>
            </a:extLst>
          </p:cNvPr>
          <p:cNvCxnSpPr>
            <a:cxnSpLocks/>
          </p:cNvCxnSpPr>
          <p:nvPr/>
        </p:nvCxnSpPr>
        <p:spPr>
          <a:xfrm flipH="1">
            <a:off x="9700895" y="4460123"/>
            <a:ext cx="1361314" cy="1204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3A49F00-A653-4F16-B477-BE21550267BC}"/>
              </a:ext>
            </a:extLst>
          </p:cNvPr>
          <p:cNvCxnSpPr>
            <a:cxnSpLocks/>
          </p:cNvCxnSpPr>
          <p:nvPr/>
        </p:nvCxnSpPr>
        <p:spPr>
          <a:xfrm flipV="1">
            <a:off x="8760296" y="4472166"/>
            <a:ext cx="678517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8E7F8E0E-2CF5-4658-B5B6-36F9E411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913679"/>
            <a:ext cx="5112568" cy="31169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13737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HorizontalPager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VerticalPager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2" y="1161922"/>
            <a:ext cx="435322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Modificando el estado del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navegar entre las páginas con botones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utiliza una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los datos para los botones que se debe declarar fuera de un componente @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usar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animateScrollToPage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que el cambio de página esté animado.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pueden desactivar los gestos y manejar las páginas solo con los botones.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45D087B-0937-4DA8-B68C-A325AA3E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46" y="1767517"/>
            <a:ext cx="1890999" cy="400994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B20AC0E-87AD-498C-B42E-310650BF11D8}"/>
              </a:ext>
            </a:extLst>
          </p:cNvPr>
          <p:cNvCxnSpPr>
            <a:cxnSpLocks/>
          </p:cNvCxnSpPr>
          <p:nvPr/>
        </p:nvCxnSpPr>
        <p:spPr>
          <a:xfrm>
            <a:off x="9048328" y="5308594"/>
            <a:ext cx="1049703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0FA008F-F55F-4D62-A190-7DF6C334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03" y="1247204"/>
            <a:ext cx="2931230" cy="6331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B7DCD3-383B-4D6D-8C4C-85E85A63C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56" y="2067404"/>
            <a:ext cx="3724836" cy="44531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925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Componente Surface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usar el componente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tantas veces como se desee cada vez que se requiera tener una superficie que se diferencie del resto de la interfaz.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820E279-8732-478F-ADA2-C34DA36D9791}"/>
              </a:ext>
            </a:extLst>
          </p:cNvPr>
          <p:cNvCxnSpPr>
            <a:cxnSpLocks/>
          </p:cNvCxnSpPr>
          <p:nvPr/>
        </p:nvCxnSpPr>
        <p:spPr>
          <a:xfrm>
            <a:off x="6384032" y="4432800"/>
            <a:ext cx="12961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B1347FD-3532-41CD-97E7-D66D705C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57" y="2852936"/>
            <a:ext cx="4871599" cy="31396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BDDDB1-A11D-4091-A100-CAE0572F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3455818"/>
            <a:ext cx="2295845" cy="193384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A582D66-021B-434C-A9D0-D890D28E35BB}"/>
              </a:ext>
            </a:extLst>
          </p:cNvPr>
          <p:cNvCxnSpPr>
            <a:cxnSpLocks/>
          </p:cNvCxnSpPr>
          <p:nvPr/>
        </p:nvCxnSpPr>
        <p:spPr>
          <a:xfrm flipH="1">
            <a:off x="9949505" y="3590032"/>
            <a:ext cx="783704" cy="43156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92605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TooltipBox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Tooltips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pequeños mensajes que aparecen cuando se realiza una pulsación larga sobre un elemento.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un componente tenga un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Tooltip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envolver dicho componente en un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TooltipBox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 también una extensión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Tooltip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llamada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RichTooltip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permite que el mensaje emergente contenga acciones.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7E6B2E-A255-4862-A5E0-1FFD3733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284984"/>
            <a:ext cx="4118621" cy="21602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A51B69-350E-4DF8-9C74-EE2EE0B9F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0" t="7963" r="66660" b="82500"/>
          <a:stretch/>
        </p:blipFill>
        <p:spPr>
          <a:xfrm>
            <a:off x="6816080" y="3779722"/>
            <a:ext cx="1237978" cy="8793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FCD9F4-340E-409B-8AAE-143B06B0A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0" t="7949" r="66660" b="82514"/>
          <a:stretch/>
        </p:blipFill>
        <p:spPr>
          <a:xfrm>
            <a:off x="8832304" y="3779722"/>
            <a:ext cx="1237978" cy="8793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29598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4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Dragon Ball</a:t>
            </a:r>
          </a:p>
        </p:txBody>
      </p:sp>
    </p:spTree>
    <p:extLst>
      <p:ext uri="{BB962C8B-B14F-4D97-AF65-F5344CB8AC3E}">
        <p14:creationId xmlns:p14="http://schemas.microsoft.com/office/powerpoint/2010/main" val="23629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componentes Surface con un estilo predefinido (que se puede cambiar con los parámetros) para tener el aspecto de una tarjeta con borde, elevación y sombra.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tres tipos: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ElevatedCard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OutlinedCard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una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elementos se organizan en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columna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ColumnScope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D6937FE-48FE-4671-A88E-F5C6DE6B301C}"/>
              </a:ext>
            </a:extLst>
          </p:cNvPr>
          <p:cNvCxnSpPr>
            <a:cxnSpLocks/>
          </p:cNvCxnSpPr>
          <p:nvPr/>
        </p:nvCxnSpPr>
        <p:spPr>
          <a:xfrm>
            <a:off x="9120336" y="5267657"/>
            <a:ext cx="72008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D9315D2-6C55-4C98-9964-0EE3E3F90576}"/>
              </a:ext>
            </a:extLst>
          </p:cNvPr>
          <p:cNvCxnSpPr>
            <a:cxnSpLocks/>
          </p:cNvCxnSpPr>
          <p:nvPr/>
        </p:nvCxnSpPr>
        <p:spPr>
          <a:xfrm>
            <a:off x="9120336" y="5949280"/>
            <a:ext cx="72008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896991B-EAD1-4202-84B3-07B440541441}"/>
              </a:ext>
            </a:extLst>
          </p:cNvPr>
          <p:cNvCxnSpPr>
            <a:cxnSpLocks/>
          </p:cNvCxnSpPr>
          <p:nvPr/>
        </p:nvCxnSpPr>
        <p:spPr>
          <a:xfrm>
            <a:off x="9120336" y="4581128"/>
            <a:ext cx="72008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D38476B-D61D-400A-87E3-D1DAE298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41" y="4261821"/>
            <a:ext cx="4150380" cy="19034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064A39-F3BD-4A0A-BC15-5C859DB2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331" y="4261808"/>
            <a:ext cx="1546588" cy="19034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19B28B-C461-4CDE-9874-6114D593B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0" b="1010"/>
          <a:stretch/>
        </p:blipFill>
        <p:spPr>
          <a:xfrm>
            <a:off x="518643" y="4261820"/>
            <a:ext cx="3699037" cy="19034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56F4AC7-A019-40FB-8754-4A7FDEAF4D18}"/>
              </a:ext>
            </a:extLst>
          </p:cNvPr>
          <p:cNvCxnSpPr>
            <a:cxnSpLocks/>
          </p:cNvCxnSpPr>
          <p:nvPr/>
        </p:nvCxnSpPr>
        <p:spPr>
          <a:xfrm flipH="1">
            <a:off x="1377380" y="5673948"/>
            <a:ext cx="720080" cy="14401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8661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 Box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ubicar varios elementos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mismo lugar uno encima de otro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posible uso podría ser mostrar un contenido u otro según se pulse un botón.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89DE95-7D79-418C-B535-24431257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32" y="2448495"/>
            <a:ext cx="5069135" cy="39297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6796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Box: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BoxWithConstraints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BoxWithConstraints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versión especial de Box en la que se transmiten al contenido los límites del componente para poder usarlas si fuera necesario.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9FC8B8-EBE6-4619-B674-F42373D7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5" y="3212975"/>
            <a:ext cx="1678847" cy="21434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FEDCF6-C0AF-4EBF-9572-D417E0B9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110757"/>
            <a:ext cx="5903841" cy="23479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B736E8-3548-4F3F-8891-24618087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54" y="3565472"/>
            <a:ext cx="2172003" cy="14384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943278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19281</TotalTime>
  <Words>2922</Words>
  <Application>Microsoft Office PowerPoint</Application>
  <PresentationFormat>Panorámica</PresentationFormat>
  <Paragraphs>413</Paragraphs>
  <Slides>61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5" baseType="lpstr">
      <vt:lpstr>Calibri</vt:lpstr>
      <vt:lpstr>Gill Sans MT</vt:lpstr>
      <vt:lpstr>Wingdings 2</vt:lpstr>
      <vt:lpstr>Dividendo</vt:lpstr>
      <vt:lpstr>UD6.3 – Componentes 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UD6.3 Componentes Jetpack Compose - PMDM</dc:title>
  <dc:creator>Alex Torres</dc:creator>
  <cp:lastModifiedBy>Alex</cp:lastModifiedBy>
  <cp:revision>793</cp:revision>
  <dcterms:created xsi:type="dcterms:W3CDTF">2019-09-01T11:20:16Z</dcterms:created>
  <dcterms:modified xsi:type="dcterms:W3CDTF">2024-12-21T10:35:15Z</dcterms:modified>
</cp:coreProperties>
</file>